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65"/>
  </p:notesMasterIdLst>
  <p:handoutMasterIdLst>
    <p:handoutMasterId r:id="rId66"/>
  </p:handoutMasterIdLst>
  <p:sldIdLst>
    <p:sldId id="4475" r:id="rId5"/>
    <p:sldId id="4623" r:id="rId6"/>
    <p:sldId id="4512" r:id="rId7"/>
    <p:sldId id="289" r:id="rId8"/>
    <p:sldId id="4701" r:id="rId9"/>
    <p:sldId id="4580" r:id="rId10"/>
    <p:sldId id="4699" r:id="rId11"/>
    <p:sldId id="4584" r:id="rId12"/>
    <p:sldId id="4579" r:id="rId13"/>
    <p:sldId id="4585" r:id="rId14"/>
    <p:sldId id="4581" r:id="rId15"/>
    <p:sldId id="4562" r:id="rId16"/>
    <p:sldId id="4582" r:id="rId17"/>
    <p:sldId id="4563" r:id="rId18"/>
    <p:sldId id="4564" r:id="rId19"/>
    <p:sldId id="4583" r:id="rId20"/>
    <p:sldId id="4574" r:id="rId21"/>
    <p:sldId id="4632" r:id="rId22"/>
    <p:sldId id="4588" r:id="rId23"/>
    <p:sldId id="4590" r:id="rId24"/>
    <p:sldId id="4589" r:id="rId25"/>
    <p:sldId id="4633" r:id="rId26"/>
    <p:sldId id="4592" r:id="rId27"/>
    <p:sldId id="4591" r:id="rId28"/>
    <p:sldId id="4593" r:id="rId29"/>
    <p:sldId id="4594" r:id="rId30"/>
    <p:sldId id="4624" r:id="rId31"/>
    <p:sldId id="4628" r:id="rId32"/>
    <p:sldId id="4617" r:id="rId33"/>
    <p:sldId id="4640" r:id="rId34"/>
    <p:sldId id="4595" r:id="rId35"/>
    <p:sldId id="4634" r:id="rId36"/>
    <p:sldId id="4618" r:id="rId37"/>
    <p:sldId id="4626" r:id="rId38"/>
    <p:sldId id="4627" r:id="rId39"/>
    <p:sldId id="4636" r:id="rId40"/>
    <p:sldId id="4629" r:id="rId41"/>
    <p:sldId id="4637" r:id="rId42"/>
    <p:sldId id="4598" r:id="rId43"/>
    <p:sldId id="4599" r:id="rId44"/>
    <p:sldId id="4601" r:id="rId45"/>
    <p:sldId id="4602" r:id="rId46"/>
    <p:sldId id="4600" r:id="rId47"/>
    <p:sldId id="4641" r:id="rId48"/>
    <p:sldId id="4619" r:id="rId49"/>
    <p:sldId id="4569" r:id="rId50"/>
    <p:sldId id="4648" r:id="rId51"/>
    <p:sldId id="4647" r:id="rId52"/>
    <p:sldId id="4649" r:id="rId53"/>
    <p:sldId id="4651" r:id="rId54"/>
    <p:sldId id="4650" r:id="rId55"/>
    <p:sldId id="4652" r:id="rId56"/>
    <p:sldId id="4570" r:id="rId57"/>
    <p:sldId id="4571" r:id="rId58"/>
    <p:sldId id="4700" r:id="rId59"/>
    <p:sldId id="4586" r:id="rId60"/>
    <p:sldId id="4603" r:id="rId61"/>
    <p:sldId id="4698" r:id="rId62"/>
    <p:sldId id="4620" r:id="rId63"/>
    <p:sldId id="4697" r:id="rId6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502" autoAdjust="0"/>
  </p:normalViewPr>
  <p:slideViewPr>
    <p:cSldViewPr snapToGrid="0">
      <p:cViewPr varScale="1">
        <p:scale>
          <a:sx n="77" d="100"/>
          <a:sy n="77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4/16/2023 1:04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aka.ms/MultiLanguageReportVide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2727467"/>
            <a:ext cx="11053773" cy="11695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Presentation for Partner Voice – April 12, 2023</a:t>
            </a: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B-A0A5-06DD-DA5F-3BFC78B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Language and Locale of Current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5B920-2EC4-DDEE-85D0-CA820B316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Live demo and lab exercises display result of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to user in top banner</a:t>
            </a:r>
          </a:p>
          <a:p>
            <a:pPr lvl="1"/>
            <a:r>
              <a:rPr lang="en-US" dirty="0"/>
              <a:t>Included for content creators learning how build multi-language reports</a:t>
            </a:r>
          </a:p>
          <a:p>
            <a:pPr lvl="1"/>
            <a:r>
              <a:rPr lang="en-US" dirty="0"/>
              <a:t>Not something you would likely do in real production application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9452-EB03-1ADB-C11D-28FE9E46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0" b="15270"/>
          <a:stretch/>
        </p:blipFill>
        <p:spPr>
          <a:xfrm>
            <a:off x="1234866" y="2493139"/>
            <a:ext cx="8953081" cy="436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0ABA-EA97-E268-6868-965001C4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2" t="1768" r="2101" b="94261"/>
          <a:stretch/>
        </p:blipFill>
        <p:spPr>
          <a:xfrm>
            <a:off x="10429106" y="2314688"/>
            <a:ext cx="1386255" cy="7737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2A47DA-CC24-F27B-665C-12EA1C404E52}"/>
              </a:ext>
            </a:extLst>
          </p:cNvPr>
          <p:cNvSpPr/>
          <p:nvPr/>
        </p:nvSpPr>
        <p:spPr bwMode="auto">
          <a:xfrm>
            <a:off x="8843731" y="2555567"/>
            <a:ext cx="763675" cy="245533"/>
          </a:xfrm>
          <a:prstGeom prst="rightArrow">
            <a:avLst>
              <a:gd name="adj1" fmla="val 67822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4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25370"/>
              </p:ext>
            </p:extLst>
          </p:nvPr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9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61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122-E694-3872-3C66-4D26CAD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Columns and Measure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87CD-DA02-AA16-AB3A-6D223AD22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Metadata translations provide localized values for dataset object names</a:t>
            </a:r>
          </a:p>
          <a:p>
            <a:pPr lvl="1"/>
            <a:r>
              <a:rPr lang="en-US" dirty="0"/>
              <a:t>Metadata translations provide translated names for columns in a 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provide translated names for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are the easiest to create, manage and integrate into Power BI report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A1C0-E536-5E7D-6923-4E7B4349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9" y="4555841"/>
            <a:ext cx="10081413" cy="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DE23B-C462-7BF7-048C-85B8E475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6" y="2027509"/>
            <a:ext cx="10246848" cy="184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425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290-B7E3-0ED9-7882-8F176880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81CC-C054-C8F8-9D94-16331134F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Report label translations provide localized values for text elements on report </a:t>
            </a:r>
          </a:p>
          <a:p>
            <a:pPr lvl="1"/>
            <a:r>
              <a:rPr lang="en-US" dirty="0"/>
              <a:t>Specifically for text elements not directly associated with a dataset object</a:t>
            </a:r>
          </a:p>
          <a:p>
            <a:pPr lvl="1"/>
            <a:r>
              <a:rPr lang="en-US" dirty="0"/>
              <a:t>Examples include the report title, section headings and button captions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Power BI provides no direct feature support for report labels translations</a:t>
            </a:r>
          </a:p>
          <a:p>
            <a:pPr lvl="1"/>
            <a:r>
              <a:rPr lang="en-US" dirty="0"/>
              <a:t>Best practice to implement report label translations by using </a:t>
            </a:r>
            <a:r>
              <a:rPr lang="en-US" sz="16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in dynamic measures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F054-7B99-D4AB-B890-6252B04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5" y="2432568"/>
            <a:ext cx="10244629" cy="16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BFEA5-8C6C-1BC9-CD3A-8CA52732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75" y="5277509"/>
            <a:ext cx="4009327" cy="1395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8630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38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410-1E70-AC52-7F69-557E0338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Dataset and Report in PBIX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82BE-0F1C-8EEC-6058-EE9187175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There are two popular styles of managing datasets and reports in Power BI Desktop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Maintain dataset definition and report layout in a single PBIX project file for convenience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Split dataset definitions and report layout into separate PBIX project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guidance will work equally well with Style 1 and Style 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45D7B-9DB4-96B2-9DF4-03F0951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32" y="2078391"/>
            <a:ext cx="3031619" cy="13168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956C7-9AE5-6115-B025-9B418FD1B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" y="3975557"/>
            <a:ext cx="2931421" cy="15814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3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208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4CDE-F9E3-574B-9067-AA3EA1AC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B321-D90A-A7A5-29E2-B6C1650F8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Power BI Desktop does not expose metadata translations</a:t>
            </a:r>
          </a:p>
          <a:p>
            <a:pPr lvl="1"/>
            <a:r>
              <a:rPr lang="en-US" dirty="0"/>
              <a:t>It provides no capability to view, add or edit metadata translations</a:t>
            </a:r>
          </a:p>
          <a:p>
            <a:endParaRPr lang="en-US" dirty="0"/>
          </a:p>
          <a:p>
            <a:r>
              <a:rPr lang="en-US" dirty="0"/>
              <a:t>What are your options for working with metadata translations?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r>
              <a:rPr lang="en-US" dirty="0"/>
              <a:t> to manually add and edit translations</a:t>
            </a:r>
          </a:p>
          <a:p>
            <a:pPr lvl="1"/>
            <a:r>
              <a:rPr lang="en-US" dirty="0"/>
              <a:t>Write scripts for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Develop custom application with C# and Tabular Object Model (TOM)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Translations Builder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– it was designed specifically to play this role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44830-BAD3-7CE2-E6EC-A2CFCDA9122E}"/>
              </a:ext>
            </a:extLst>
          </p:cNvPr>
          <p:cNvGrpSpPr/>
          <p:nvPr/>
        </p:nvGrpSpPr>
        <p:grpSpPr>
          <a:xfrm>
            <a:off x="1270181" y="4611687"/>
            <a:ext cx="6123677" cy="2122195"/>
            <a:chOff x="1270181" y="4611687"/>
            <a:chExt cx="6123677" cy="21221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239C6-A399-F6D1-FFE5-018696D1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81" y="4635375"/>
              <a:ext cx="991237" cy="9912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132B95-E98F-CE3D-6A3F-1C79324B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225" y="4611687"/>
              <a:ext cx="4886633" cy="2122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142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  <a:p>
            <a:pPr lvl="1"/>
            <a:r>
              <a:rPr lang="en-US" dirty="0"/>
              <a:t>Current version (v2.1) only supports one locale per language</a:t>
            </a:r>
          </a:p>
          <a:p>
            <a:pPr lvl="1"/>
            <a:r>
              <a:rPr lang="en-US" dirty="0"/>
              <a:t>Upcoming version (v2.2) adds support for multiple locales with same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0DBC5-2140-1176-B904-4D9BC628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40"/>
          <a:stretch/>
        </p:blipFill>
        <p:spPr>
          <a:xfrm>
            <a:off x="1323516" y="3322168"/>
            <a:ext cx="7983020" cy="33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2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Multi-language Reports in Power BI</a:t>
            </a:r>
          </a:p>
          <a:p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45EA-7CD0-F3C1-CF25-D030AC9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the Translation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E8B30-8685-EC35-042A-716FCE341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user experience centers around translation grid</a:t>
            </a:r>
          </a:p>
          <a:p>
            <a:pPr lvl="1"/>
            <a:r>
              <a:rPr lang="en-US" dirty="0"/>
              <a:t>Abstracts away detail of read/writing object metadata to/from dataset</a:t>
            </a:r>
          </a:p>
          <a:p>
            <a:pPr lvl="1"/>
            <a:r>
              <a:rPr lang="en-US" dirty="0"/>
              <a:t>Allows user to view, add and update metadata translations using a two-dimensional grid</a:t>
            </a:r>
          </a:p>
          <a:p>
            <a:pPr lvl="1"/>
            <a:r>
              <a:rPr lang="en-US" dirty="0"/>
              <a:t>Provides simplified user editing experience similar to Microsoft Excel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980EA-CE95-23AF-6FF1-59F13BD4B047}"/>
              </a:ext>
            </a:extLst>
          </p:cNvPr>
          <p:cNvSpPr/>
          <p:nvPr/>
        </p:nvSpPr>
        <p:spPr bwMode="auto">
          <a:xfrm>
            <a:off x="1209907" y="2998999"/>
            <a:ext cx="6843252" cy="188450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CAEF-FBFF-4361-2B73-A7F108155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1" y="3337409"/>
            <a:ext cx="6570211" cy="1290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B6A872-63C7-4F0F-42E1-2928EF52C2E8}"/>
              </a:ext>
            </a:extLst>
          </p:cNvPr>
          <p:cNvGrpSpPr/>
          <p:nvPr/>
        </p:nvGrpSpPr>
        <p:grpSpPr>
          <a:xfrm>
            <a:off x="8112089" y="2963333"/>
            <a:ext cx="3001387" cy="1956620"/>
            <a:chOff x="8112089" y="2963333"/>
            <a:chExt cx="3001387" cy="1956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CCB623-C664-E520-4F02-128D453E4045}"/>
                </a:ext>
              </a:extLst>
            </p:cNvPr>
            <p:cNvSpPr/>
            <p:nvPr/>
          </p:nvSpPr>
          <p:spPr bwMode="auto">
            <a:xfrm>
              <a:off x="9184373" y="2963333"/>
              <a:ext cx="1929103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Dataset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C597684D-B7A4-6C2D-4B0A-FB58A5518CC7}"/>
                </a:ext>
              </a:extLst>
            </p:cNvPr>
            <p:cNvSpPr/>
            <p:nvPr/>
          </p:nvSpPr>
          <p:spPr bwMode="auto">
            <a:xfrm>
              <a:off x="8112089" y="3660384"/>
              <a:ext cx="991501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66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45D-2416-6170-E691-0E6B768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Translations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CAF2-0485-A022-3274-9BBCEBB19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After installation, launch Translations Builder from </a:t>
            </a:r>
            <a:r>
              <a:rPr lang="en-US" sz="2000" b="1" dirty="0">
                <a:solidFill>
                  <a:srgbClr val="920000"/>
                </a:solidFill>
              </a:rPr>
              <a:t>External Tools</a:t>
            </a:r>
            <a:r>
              <a:rPr lang="en-US" dirty="0"/>
              <a:t> tab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Translations Builder establishes connection back to dataset running in local AAS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F9F68-9B1A-2FBE-D323-D50F011FE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8" y="1648941"/>
            <a:ext cx="4838307" cy="143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FF3C-5C0B-8C33-1040-25C52C8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16" y="4300813"/>
            <a:ext cx="3708819" cy="175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D03B5-F875-7A4B-7791-220FAD7F38E9}"/>
              </a:ext>
            </a:extLst>
          </p:cNvPr>
          <p:cNvGrpSpPr/>
          <p:nvPr/>
        </p:nvGrpSpPr>
        <p:grpSpPr>
          <a:xfrm>
            <a:off x="910283" y="3959051"/>
            <a:ext cx="6615933" cy="2451798"/>
            <a:chOff x="930379" y="3918857"/>
            <a:chExt cx="6615933" cy="24517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A5896F-2C9F-5588-DB16-8F292FB85D74}"/>
                </a:ext>
              </a:extLst>
            </p:cNvPr>
            <p:cNvSpPr/>
            <p:nvPr/>
          </p:nvSpPr>
          <p:spPr>
            <a:xfrm>
              <a:off x="930379" y="3918857"/>
              <a:ext cx="6615933" cy="2451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Local Desktop Setup on Windows PC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D59E3B-D288-7651-AA06-B9BBC78B6E91}"/>
                </a:ext>
              </a:extLst>
            </p:cNvPr>
            <p:cNvSpPr/>
            <p:nvPr/>
          </p:nvSpPr>
          <p:spPr>
            <a:xfrm>
              <a:off x="4612821" y="4125119"/>
              <a:ext cx="2695570" cy="18197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Power BI Desktop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C4C30-4669-1155-0C1D-BD10EAC4803C}"/>
                </a:ext>
              </a:extLst>
            </p:cNvPr>
            <p:cNvSpPr/>
            <p:nvPr/>
          </p:nvSpPr>
          <p:spPr>
            <a:xfrm>
              <a:off x="1145490" y="4123840"/>
              <a:ext cx="2592498" cy="1794639"/>
            </a:xfrm>
            <a:prstGeom prst="rect">
              <a:avLst/>
            </a:prstGeom>
            <a:solidFill>
              <a:srgbClr val="EB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Translations Builder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DE3609-4CA6-0A01-EB37-A42DB4C8685A}"/>
                </a:ext>
              </a:extLst>
            </p:cNvPr>
            <p:cNvGrpSpPr/>
            <p:nvPr/>
          </p:nvGrpSpPr>
          <p:grpSpPr>
            <a:xfrm>
              <a:off x="1316334" y="4572509"/>
              <a:ext cx="2240782" cy="1084713"/>
              <a:chOff x="905522" y="804708"/>
              <a:chExt cx="2512381" cy="165412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0CE8C-C678-6249-8D7F-A99426DA696F}"/>
                  </a:ext>
                </a:extLst>
              </p:cNvPr>
              <p:cNvSpPr/>
              <p:nvPr/>
            </p:nvSpPr>
            <p:spPr>
              <a:xfrm>
                <a:off x="905523" y="804708"/>
                <a:ext cx="2512380" cy="562454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 C# Code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30BD59-A964-6722-4BE0-D4FA2F23D523}"/>
                  </a:ext>
                </a:extLst>
              </p:cNvPr>
              <p:cNvSpPr/>
              <p:nvPr/>
            </p:nvSpPr>
            <p:spPr>
              <a:xfrm>
                <a:off x="905523" y="1333929"/>
                <a:ext cx="2512380" cy="56245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Tabular Object Model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11BCD7-4730-F962-7FC0-BA508470625E}"/>
                  </a:ext>
                </a:extLst>
              </p:cNvPr>
              <p:cNvSpPr/>
              <p:nvPr/>
            </p:nvSpPr>
            <p:spPr>
              <a:xfrm>
                <a:off x="905522" y="1896383"/>
                <a:ext cx="2512380" cy="5624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.NET Runtime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3B455B-768F-59FB-07E3-0527F7672239}"/>
                </a:ext>
              </a:extLst>
            </p:cNvPr>
            <p:cNvSpPr/>
            <p:nvPr/>
          </p:nvSpPr>
          <p:spPr>
            <a:xfrm>
              <a:off x="4771083" y="4498309"/>
              <a:ext cx="2329962" cy="13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Local Analysis Services Engine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39E2A4-A266-F702-622B-CE00DBB8EA22}"/>
                </a:ext>
              </a:extLst>
            </p:cNvPr>
            <p:cNvSpPr/>
            <p:nvPr/>
          </p:nvSpPr>
          <p:spPr>
            <a:xfrm rot="5400000">
              <a:off x="4727931" y="4931500"/>
              <a:ext cx="1019970" cy="345203"/>
            </a:xfrm>
            <a:prstGeom prst="roundRect">
              <a:avLst>
                <a:gd name="adj" fmla="val 6749"/>
              </a:avLst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XMLA Endpoint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D60852-0BEE-A127-E506-BBDE3E98BEEA}"/>
                </a:ext>
              </a:extLst>
            </p:cNvPr>
            <p:cNvSpPr/>
            <p:nvPr/>
          </p:nvSpPr>
          <p:spPr>
            <a:xfrm>
              <a:off x="5370626" y="4595499"/>
              <a:ext cx="1633076" cy="10196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Dataset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BBEFBA-E5BD-E839-70AA-671629975D2B}"/>
              </a:ext>
            </a:extLst>
          </p:cNvPr>
          <p:cNvSpPr/>
          <p:nvPr/>
        </p:nvSpPr>
        <p:spPr>
          <a:xfrm>
            <a:off x="3309027" y="4955440"/>
            <a:ext cx="1719031" cy="413180"/>
          </a:xfrm>
          <a:prstGeom prst="rightArrow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Console" panose="020B0609040504020204" pitchFamily="49" charset="0"/>
              </a:rPr>
              <a:t>localhost:55074</a:t>
            </a:r>
          </a:p>
        </p:txBody>
      </p:sp>
    </p:spTree>
    <p:extLst>
      <p:ext uri="{BB962C8B-B14F-4D97-AF65-F5344CB8AC3E}">
        <p14:creationId xmlns:p14="http://schemas.microsoft.com/office/powerpoint/2010/main" val="4010065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0F72-3FF4-5C3E-B615-56B86CF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 Model from PBIX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91CFF-EC30-8FD1-8B82-FF3DC3E19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loads data model for PBIX project at startup</a:t>
            </a:r>
          </a:p>
          <a:p>
            <a:pPr lvl="1"/>
            <a:r>
              <a:rPr lang="en-US" dirty="0"/>
              <a:t>Translations Builder only loads dataset objects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into translation grid</a:t>
            </a:r>
          </a:p>
          <a:p>
            <a:pPr lvl="1"/>
            <a:r>
              <a:rPr lang="en-US" dirty="0"/>
              <a:t>Hidden objects are not displayed because they do not require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783E5-BA4F-059E-9463-A8F0542B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0" y="2583081"/>
            <a:ext cx="5828381" cy="29655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D9CCD-BDA0-8C13-6997-6B5F996F3311}"/>
              </a:ext>
            </a:extLst>
          </p:cNvPr>
          <p:cNvGrpSpPr/>
          <p:nvPr/>
        </p:nvGrpSpPr>
        <p:grpSpPr>
          <a:xfrm>
            <a:off x="7389807" y="2539965"/>
            <a:ext cx="3641970" cy="3038168"/>
            <a:chOff x="7295539" y="2615380"/>
            <a:chExt cx="3641970" cy="30381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89E6B-C5C9-FFF4-4E65-C1AC88A1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595" y="2615380"/>
              <a:ext cx="2589914" cy="3038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BC3E6DB-A397-B7C5-0F6F-03AD1CE50D16}"/>
                </a:ext>
              </a:extLst>
            </p:cNvPr>
            <p:cNvSpPr/>
            <p:nvPr/>
          </p:nvSpPr>
          <p:spPr bwMode="auto">
            <a:xfrm>
              <a:off x="7295539" y="3559277"/>
              <a:ext cx="884903" cy="707922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7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30AF-1972-3EA3-B46D-90655F71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Metadata Translations Are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363E-9EE0-898B-B53C-004CAC093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Metadata translations identified by combination of </a:t>
            </a:r>
            <a:r>
              <a:rPr lang="en-US" sz="1800" b="1" dirty="0">
                <a:solidFill>
                  <a:srgbClr val="920000"/>
                </a:solidFill>
              </a:rPr>
              <a:t>Object Type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Property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Caption</a:t>
            </a:r>
            <a:r>
              <a:rPr lang="en-US" dirty="0"/>
              <a:t> property is by far the most common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DisplayFolder</a:t>
            </a:r>
            <a:r>
              <a:rPr lang="en-US" dirty="0"/>
              <a:t> property not as common but can be used</a:t>
            </a:r>
          </a:p>
          <a:p>
            <a:pPr lvl="1"/>
            <a:r>
              <a:rPr lang="en-US" dirty="0"/>
              <a:t>Translations for default language (English) have object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as their default value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C934-3190-9E87-9753-D56EF5F6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52" y="2950338"/>
            <a:ext cx="4160312" cy="3535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678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2E7-C2CC-31CC-4D50-C0ED74C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BFF0-1CE0-E612-3E35-4A7D8B17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Translations Builder provide commands for adding and removing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D69E-E66C-87B7-2303-67CAEEDC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4" y="1787960"/>
            <a:ext cx="8844863" cy="49428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3EA16F-E59F-5E2D-11C6-BEE86DEA121C}"/>
              </a:ext>
            </a:extLst>
          </p:cNvPr>
          <p:cNvSpPr/>
          <p:nvPr/>
        </p:nvSpPr>
        <p:spPr bwMode="auto">
          <a:xfrm flipH="1">
            <a:off x="4876753" y="2352562"/>
            <a:ext cx="723127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94A15-B28F-526C-B472-E21E08E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3" y="2291190"/>
            <a:ext cx="3437952" cy="36067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EEDA82-2E2D-5F40-BD53-B09830BB9B7B}"/>
              </a:ext>
            </a:extLst>
          </p:cNvPr>
          <p:cNvSpPr/>
          <p:nvPr/>
        </p:nvSpPr>
        <p:spPr bwMode="auto">
          <a:xfrm>
            <a:off x="5236546" y="2654474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C512-2485-80B9-71E4-94757DD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2" y="1763858"/>
            <a:ext cx="8882931" cy="496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471FA5-5E9F-F651-FB23-8782503D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4" y="2751279"/>
            <a:ext cx="3079734" cy="323097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BD709E-4670-FE28-DDF0-BE2BCDA8057E}"/>
              </a:ext>
            </a:extLst>
          </p:cNvPr>
          <p:cNvSpPr/>
          <p:nvPr/>
        </p:nvSpPr>
        <p:spPr bwMode="auto">
          <a:xfrm>
            <a:off x="5736315" y="3068593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5A204C-C3C8-8C41-4515-4B87F5B0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5" y="1774984"/>
            <a:ext cx="8878530" cy="49617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418230-32B9-030E-F2F3-1DA9AC338A55}"/>
              </a:ext>
            </a:extLst>
          </p:cNvPr>
          <p:cNvSpPr/>
          <p:nvPr/>
        </p:nvSpPr>
        <p:spPr bwMode="auto">
          <a:xfrm>
            <a:off x="4941119" y="3849842"/>
            <a:ext cx="737419" cy="285136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9A8FD-CF28-09DC-C95C-FC29E9E19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6" y="1756673"/>
            <a:ext cx="8831037" cy="49838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F86-0601-F0EE-1217-4FA0655DF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041" y="3480056"/>
            <a:ext cx="3582988" cy="1427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7B35D8-C027-1D35-A467-4AF87251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24" y="1751058"/>
            <a:ext cx="8867365" cy="49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1BD-6553-CB7E-45E3-2ED6DFC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Editing Translations by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BA87-CCD2-E119-7C99-14AF89E2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85761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Translation grid editing experience is similar to editing Microsoft Excel workbook</a:t>
            </a:r>
          </a:p>
          <a:p>
            <a:pPr lvl="1"/>
            <a:r>
              <a:rPr lang="en-US" dirty="0"/>
              <a:t>Select a cell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Begin typing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sz="1600" b="1" dirty="0">
                <a:solidFill>
                  <a:srgbClr val="990033"/>
                </a:solidFill>
              </a:rPr>
              <a:t>ENTER</a:t>
            </a:r>
            <a:r>
              <a:rPr lang="en-US" dirty="0"/>
              <a:t> to move down to next cell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DC20A39-D4E4-1881-1AFA-6FEEF7E4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38" y="2156959"/>
            <a:ext cx="5258256" cy="10287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EFCC20-D2DA-4306-D8C5-17F5977E5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64" y="3810988"/>
            <a:ext cx="5334462" cy="104403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4FF3EAF-3424-6A16-3D8A-3FA78F750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5" y="5442532"/>
            <a:ext cx="522666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2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easily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Dataset/report must be published to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339413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6AE6-A77A-7152-E0FB-0FC8C2ED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language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CB23-C54C-3F87-E2AB-EDB52E4F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93209"/>
          </a:xfrm>
        </p:spPr>
        <p:txBody>
          <a:bodyPr/>
          <a:lstStyle/>
          <a:p>
            <a:r>
              <a:rPr lang="en-US" dirty="0"/>
              <a:t>Power BI Service determines user language and locale based on browser settings</a:t>
            </a:r>
          </a:p>
          <a:p>
            <a:pPr lvl="1"/>
            <a:r>
              <a:rPr lang="en-US" dirty="0"/>
              <a:t>Behavior can be overridden by adding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Setting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allows you to test metadata translations for all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B7881-9B33-D6F7-99F3-978547F29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2" y="2072916"/>
            <a:ext cx="8224613" cy="1708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4E98-2374-5A40-17E0-55E14F13D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5" y="4540852"/>
            <a:ext cx="10219419" cy="758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20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F22D-EEFD-5189-AC28-FE3D5421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Add Browser Bookmarks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2D0D-9FCF-07B1-F87B-7C20BCD84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It can be helpful to create browser bookmarks for testing</a:t>
            </a:r>
          </a:p>
          <a:p>
            <a:pPr lvl="1"/>
            <a:r>
              <a:rPr lang="en-US" dirty="0"/>
              <a:t>One bookmark with </a:t>
            </a:r>
            <a:r>
              <a:rPr lang="en-US" sz="20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in URL for each language in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62102-8A9B-5740-ADCE-45BFDFD78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63" y="2251673"/>
            <a:ext cx="10180313" cy="200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37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268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01369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BI supports adding metadata translations to dataset objects</a:t>
            </a:r>
          </a:p>
          <a:p>
            <a:pPr lvl="1"/>
            <a:r>
              <a:rPr lang="en-US" dirty="0"/>
              <a:t>Enhancing Power BI datasets with metadata translations represents first step in localization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944F-BAF4-498F-6C17-51CFA6FC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Configuring Support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36A5-3C35-34C2-1261-1B39EA3EC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 Builder requires </a:t>
            </a:r>
            <a:r>
              <a:rPr lang="en-US" sz="2000" b="1" dirty="0">
                <a:solidFill>
                  <a:srgbClr val="920000"/>
                </a:solidFill>
              </a:rPr>
              <a:t>key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location</a:t>
            </a:r>
            <a:r>
              <a:rPr lang="en-US" dirty="0"/>
              <a:t> to use Azure Translator Service</a:t>
            </a:r>
          </a:p>
          <a:p>
            <a:pPr lvl="1"/>
            <a:r>
              <a:rPr lang="en-US" dirty="0"/>
              <a:t>Requires Azure subscription to obtain key and location for Azure Translator Service instance</a:t>
            </a:r>
          </a:p>
          <a:p>
            <a:pPr lvl="1"/>
            <a:r>
              <a:rPr lang="en-US" dirty="0"/>
              <a:t>Translations Builder provides </a:t>
            </a:r>
            <a:r>
              <a:rPr lang="en-US" sz="1600" b="1" dirty="0">
                <a:solidFill>
                  <a:srgbClr val="990033"/>
                </a:solidFill>
              </a:rPr>
              <a:t>Configuration Options</a:t>
            </a:r>
            <a:r>
              <a:rPr lang="en-US" dirty="0"/>
              <a:t> for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Once configured, Translations Builder enables commands to generate machine translations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F58020-5CA6-8EA9-BF92-872C2FFD4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7" y="2440145"/>
            <a:ext cx="3568722" cy="134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C1012-EA91-5AC6-24A6-AB578E4E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05" y="4290334"/>
            <a:ext cx="7576457" cy="205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333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AD5B-CC98-F2FF-4172-B710BAEF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Generate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53552-1417-FCAB-D1B5-669912C2F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1983"/>
          </a:xfrm>
        </p:spPr>
        <p:txBody>
          <a:bodyPr/>
          <a:lstStyle/>
          <a:p>
            <a:r>
              <a:rPr lang="en-US" sz="2000" b="1" dirty="0">
                <a:solidFill>
                  <a:srgbClr val="990033"/>
                </a:solidFill>
              </a:rPr>
              <a:t>Generate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or overwrites all translations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translations only to empty cells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Generate All Translations</a:t>
            </a:r>
            <a:r>
              <a:rPr lang="en-US" sz="2000" dirty="0"/>
              <a:t> (all languages)</a:t>
            </a:r>
          </a:p>
          <a:p>
            <a:pPr lvl="1"/>
            <a:r>
              <a:rPr lang="en-US" dirty="0"/>
              <a:t>Adds or overwrites all translations in all secondary language columns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/>
              <a:t> (all languages)</a:t>
            </a:r>
            <a:endParaRPr lang="en-US" dirty="0"/>
          </a:p>
          <a:p>
            <a:pPr lvl="1"/>
            <a:r>
              <a:rPr lang="en-US" dirty="0"/>
              <a:t>Adds translations only to empty cells in all secondary language columns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BB940-2270-59AC-0CA7-CB21A367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34" y="1049882"/>
            <a:ext cx="2680192" cy="2390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863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1887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70509"/>
          </a:xfrm>
        </p:spPr>
        <p:txBody>
          <a:bodyPr/>
          <a:lstStyle/>
          <a:p>
            <a:r>
              <a:rPr lang="en-US" dirty="0"/>
              <a:t>Report labels do not have associated dataset object</a:t>
            </a:r>
          </a:p>
          <a:p>
            <a:pPr lvl="1"/>
            <a:r>
              <a:rPr lang="en-US" dirty="0"/>
              <a:t>That makes report label translations harder to implement than metadata translations </a:t>
            </a:r>
          </a:p>
          <a:p>
            <a:pPr lvl="1"/>
            <a:r>
              <a:rPr lang="en-US" dirty="0"/>
              <a:t>Power BI provides no built-in feature to track or integrate them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Best practice implementations rely on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function and dynamic translations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55A6C-99FF-7128-1EA0-4E394206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457342"/>
            <a:ext cx="7600335" cy="160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4D4A2-CABD-2E2D-9CB1-B356B81A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4" y="5523202"/>
            <a:ext cx="3679307" cy="12808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28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 is one exception where hidden datasets objects are displayed in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1" y="3343944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32" y="3399938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218037" y="5936074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28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0FA8-759A-14EF-63C7-CB9633B9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EC62-625D-6C85-72DC-2FF95BB8B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54874"/>
          </a:xfrm>
        </p:spPr>
        <p:txBody>
          <a:bodyPr/>
          <a:lstStyle/>
          <a:p>
            <a:r>
              <a:rPr lang="en-US" dirty="0"/>
              <a:t>Translations Builder provides all interaction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No need to interact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using Power BI Desktop</a:t>
            </a:r>
          </a:p>
          <a:p>
            <a:pPr lvl="1"/>
            <a:r>
              <a:rPr lang="en-US" dirty="0"/>
              <a:t>Use </a:t>
            </a:r>
            <a:r>
              <a:rPr lang="en-US" sz="2000" b="1" dirty="0">
                <a:solidFill>
                  <a:srgbClr val="920000"/>
                </a:solidFill>
              </a:rPr>
              <a:t>Create Localized Labels Table</a:t>
            </a:r>
            <a:r>
              <a:rPr lang="en-US" dirty="0"/>
              <a:t> command to add table in data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Dialog prompts users if they need more info on </a:t>
            </a:r>
            <a:r>
              <a:rPr lang="en-US" sz="2000" b="1" dirty="0">
                <a:solidFill>
                  <a:srgbClr val="990033"/>
                </a:solidFill>
              </a:rPr>
              <a:t>Localized Labels</a:t>
            </a:r>
            <a:r>
              <a:rPr lang="en-US" dirty="0"/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81406-A042-D88E-9EF3-02A7F0A3D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26" y="2618247"/>
            <a:ext cx="4372590" cy="17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171CF1-9EA8-78F9-0497-3C8949A1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2" y="4939632"/>
            <a:ext cx="3163610" cy="14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4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14DA-B2C0-DF2B-7AED-2E10C28E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 Labels to the Localized Labels Table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94301-3894-27C5-B1D0-C1C998E8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Add new report labels using menu command of </a:t>
            </a:r>
            <a:r>
              <a:rPr lang="en-US" sz="1800" b="1" dirty="0" err="1">
                <a:solidFill>
                  <a:srgbClr val="990033"/>
                </a:solidFill>
              </a:rPr>
              <a:t>Ctrl+A</a:t>
            </a:r>
            <a:r>
              <a:rPr lang="en-US" dirty="0"/>
              <a:t> keystroke combination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report label one at a time</a:t>
            </a:r>
          </a:p>
          <a:p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Advanced Mode</a:t>
            </a:r>
            <a:r>
              <a:rPr lang="en-US" dirty="0"/>
              <a:t> to add batch of report labels at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9CCA-FA7A-FAA8-87EE-9C1A8D6A3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4" y="1711039"/>
            <a:ext cx="4122528" cy="15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BC116-970A-92D7-37D1-60169A6D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96" y="4387081"/>
            <a:ext cx="4036620" cy="2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5D4D6-B344-EEE9-9652-784454F9F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7" y="4441158"/>
            <a:ext cx="3876997" cy="12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2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25DD-D68E-A103-22B0-451A5C088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Translations Builder merges report label translations with metadata translations</a:t>
            </a:r>
          </a:p>
          <a:p>
            <a:pPr lvl="1"/>
            <a:r>
              <a:rPr lang="en-US" dirty="0"/>
              <a:t>Report label translation stored in same format and in same PBIX file as metadata translation</a:t>
            </a:r>
          </a:p>
          <a:p>
            <a:pPr lvl="1"/>
            <a:r>
              <a:rPr lang="en-US" dirty="0"/>
              <a:t>Report label translation created and edited using same experience as metadata translations</a:t>
            </a:r>
          </a:p>
          <a:p>
            <a:pPr lvl="1"/>
            <a:r>
              <a:rPr lang="en-US" dirty="0"/>
              <a:t>Translations Builder can generate machine translations for report labels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B479-7966-B044-471D-332D1016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 Editing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88F78-5AC8-18AB-7439-ACF81DE1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2" y="2829562"/>
            <a:ext cx="6482405" cy="4037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782938-8CC4-D467-9582-20533AAA42D2}"/>
              </a:ext>
            </a:extLst>
          </p:cNvPr>
          <p:cNvSpPr/>
          <p:nvPr/>
        </p:nvSpPr>
        <p:spPr bwMode="auto">
          <a:xfrm>
            <a:off x="3955583" y="6155401"/>
            <a:ext cx="1717787" cy="5813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560855-126B-8742-BA4B-988FE3E66DB1}"/>
              </a:ext>
            </a:extLst>
          </p:cNvPr>
          <p:cNvSpPr/>
          <p:nvPr/>
        </p:nvSpPr>
        <p:spPr bwMode="auto">
          <a:xfrm>
            <a:off x="4901491" y="4003102"/>
            <a:ext cx="555480" cy="272612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B575B-017D-9CC2-6875-382647009147}"/>
              </a:ext>
            </a:extLst>
          </p:cNvPr>
          <p:cNvGrpSpPr/>
          <p:nvPr/>
        </p:nvGrpSpPr>
        <p:grpSpPr>
          <a:xfrm>
            <a:off x="1300804" y="2866439"/>
            <a:ext cx="6486344" cy="4039596"/>
            <a:chOff x="1300804" y="2866439"/>
            <a:chExt cx="6486344" cy="40395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D46392-14C0-2CB2-FC91-15DBC67F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804" y="2866439"/>
              <a:ext cx="6486344" cy="40395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6FFC-FFC3-6E19-9749-AA6C4F9D2AC9}"/>
                </a:ext>
              </a:extLst>
            </p:cNvPr>
            <p:cNvSpPr/>
            <p:nvPr/>
          </p:nvSpPr>
          <p:spPr bwMode="auto">
            <a:xfrm>
              <a:off x="3954236" y="6187531"/>
              <a:ext cx="2862309" cy="581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91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496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29867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Hierarchy </a:t>
            </a:r>
            <a:r>
              <a:rPr lang="en-US" dirty="0"/>
              <a:t>and </a:t>
            </a:r>
            <a:r>
              <a:rPr lang="en-US" b="1" dirty="0">
                <a:solidFill>
                  <a:srgbClr val="700000"/>
                </a:solidFill>
              </a:rPr>
              <a:t>Hierarchy Level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DisplayFolder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409A-837F-AFA9-E6C0-D035EB74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Measures in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225E-091A-AB19-94E8-8EB752DF8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visible in </a:t>
            </a:r>
            <a:r>
              <a:rPr lang="en-US" sz="20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list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implement dynamic translations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FD4A-6B23-D120-98B9-D9977478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6" y="1687793"/>
            <a:ext cx="2172488" cy="224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7958D-B2F7-D3F8-911B-56F9B7AD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4655457"/>
            <a:ext cx="4266438" cy="12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467DD-AFF6-6268-88B9-3AC978E5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1" y="4649743"/>
            <a:ext cx="4241292" cy="1240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78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8201-E008-0132-C659-0232BB62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Report Labels on a Report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302E4-868B-2A36-0638-EF2244F34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Surface report labels by configuring visual and shape properties with label measures</a:t>
            </a:r>
          </a:p>
          <a:p>
            <a:pPr lvl="1"/>
            <a:r>
              <a:rPr lang="en-US" dirty="0"/>
              <a:t>You can use a localized report label anywhere you can use a measure</a:t>
            </a:r>
          </a:p>
          <a:p>
            <a:pPr lvl="1"/>
            <a:r>
              <a:rPr lang="en-US" dirty="0"/>
              <a:t>For example, add a </a:t>
            </a:r>
            <a:r>
              <a:rPr lang="en-US" sz="1800" b="1" dirty="0">
                <a:solidFill>
                  <a:srgbClr val="920000"/>
                </a:solidFill>
              </a:rPr>
              <a:t>Card</a:t>
            </a:r>
            <a:r>
              <a:rPr lang="en-US" dirty="0"/>
              <a:t> visual and then add </a:t>
            </a:r>
            <a:r>
              <a:rPr lang="en-US" sz="1800" b="1" dirty="0">
                <a:solidFill>
                  <a:srgbClr val="920000"/>
                </a:solidFill>
              </a:rPr>
              <a:t>Product Sales Report Label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data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AABB9-00EB-A864-179E-54F85AFD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87" y="2504462"/>
            <a:ext cx="9925763" cy="42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47400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19090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44592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20575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55572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36649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06546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28890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68972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47014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6F8-BBAE-3108-83AF-C47514DF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the Page Navigation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DC6-BB92-2A1E-D85A-BC69C634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23768"/>
          </a:xfrm>
        </p:spPr>
        <p:txBody>
          <a:bodyPr/>
          <a:lstStyle/>
          <a:p>
            <a:r>
              <a:rPr lang="en-US" dirty="0"/>
              <a:t>Report page tabs do not support localization</a:t>
            </a:r>
          </a:p>
          <a:p>
            <a:pPr lvl="1"/>
            <a:r>
              <a:rPr lang="en-US" dirty="0"/>
              <a:t>Hide all pages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except for the main landing page</a:t>
            </a:r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pPr marL="395288" lvl="1" indent="0">
              <a:buNone/>
            </a:pPr>
            <a:r>
              <a:rPr lang="en-US" dirty="0"/>
              <a:t>Create report bookmarks for page navigation in </a:t>
            </a:r>
            <a:r>
              <a:rPr lang="en-US" sz="1800" b="1" dirty="0">
                <a:solidFill>
                  <a:srgbClr val="920000"/>
                </a:solidFill>
              </a:rPr>
              <a:t>Bookmarks</a:t>
            </a:r>
            <a:r>
              <a:rPr lang="en-US" dirty="0"/>
              <a:t> pane</a:t>
            </a:r>
          </a:p>
          <a:p>
            <a:pPr marL="395288" lvl="1" indent="0">
              <a:buNone/>
            </a:pPr>
            <a:r>
              <a:rPr lang="en-US" dirty="0"/>
              <a:t>Create navigation menu using buttons which apply bookmarks to navigate between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F9728-9F02-C465-5A2B-2CA95EB9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9" y="2110374"/>
            <a:ext cx="8538726" cy="798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5B9C-A813-FE87-161D-B05FA9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07" y="3882780"/>
            <a:ext cx="2060375" cy="2180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751BC-722B-20E4-1D16-222C0370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68" y="3876407"/>
            <a:ext cx="6838837" cy="28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D8A1-A04D-1E5B-D243-278C21B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Buttons with Localized Report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E59C8-F58E-E291-07E4-7DBE4CFB2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400" b="1" dirty="0">
                <a:solidFill>
                  <a:srgbClr val="920000"/>
                </a:solidFill>
              </a:rPr>
              <a:t>Text</a:t>
            </a:r>
            <a:r>
              <a:rPr lang="en-US" dirty="0"/>
              <a:t> property for </a:t>
            </a:r>
            <a:r>
              <a:rPr lang="en-US" sz="2400" b="1" dirty="0">
                <a:solidFill>
                  <a:srgbClr val="920000"/>
                </a:solidFill>
              </a:rPr>
              <a:t>Button</a:t>
            </a:r>
            <a:r>
              <a:rPr lang="en-US" dirty="0"/>
              <a:t> with localized label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E451-6A46-4318-6C59-6DD9BBC49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1" y="1751963"/>
            <a:ext cx="10503824" cy="418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2744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640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7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provides commands for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Export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Three commands to export translations to generate translation sheets</a:t>
            </a:r>
          </a:p>
          <a:p>
            <a:pPr lvl="1"/>
            <a:r>
              <a:rPr lang="en-US" dirty="0"/>
              <a:t>All export commands can be configured with or without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</a:t>
            </a:r>
          </a:p>
          <a:p>
            <a:pPr lvl="1"/>
            <a:r>
              <a:rPr lang="en-US" dirty="0"/>
              <a:t>One command to import translations from any type of translation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D207-6FD9-C52B-6310-033C6B39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2" y="2952799"/>
            <a:ext cx="9767539" cy="2828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65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EF3605-9C26-7B07-93D9-9120279D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Target Folders for Outbox and Inbox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0079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sz="2000" b="1" dirty="0">
                <a:solidFill>
                  <a:srgbClr val="920000"/>
                </a:solidFill>
              </a:rPr>
              <a:t>Configure Settings</a:t>
            </a:r>
            <a:r>
              <a:rPr lang="en-US" dirty="0"/>
              <a:t>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55563" lvl="2"/>
            <a:endParaRPr lang="en-US" dirty="0"/>
          </a:p>
          <a:p>
            <a:r>
              <a:rPr lang="en-US" dirty="0"/>
              <a:t>Configure target folders on local hard drive for </a:t>
            </a:r>
            <a:r>
              <a:rPr lang="en-US" sz="2000" b="1" dirty="0">
                <a:solidFill>
                  <a:srgbClr val="920000"/>
                </a:solidFill>
              </a:rPr>
              <a:t>Outbox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Inbox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C57F51-1EEC-0B21-B457-475C4FAB6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1707360"/>
            <a:ext cx="3548646" cy="171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01D28-653F-A0A1-282F-1C252CE7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78" y="4180910"/>
            <a:ext cx="5201316" cy="203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70CD-0DF1-F7F2-DC76-4AADD976D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35" y="4136804"/>
            <a:ext cx="4724531" cy="206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59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Translation Sheet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Select a language and click </a:t>
            </a:r>
            <a:r>
              <a:rPr lang="en-US" sz="1800" b="1" dirty="0">
                <a:solidFill>
                  <a:srgbClr val="920000"/>
                </a:solidFill>
              </a:rPr>
              <a:t>Export Translation Sheet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Enabling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make it possible to view contents of translations sheet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E796C-68E3-B90C-EB35-02714031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1" y="1707332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6E7CF-702E-DC81-8CC5-3FA00D5A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60"/>
          <a:stretch/>
        </p:blipFill>
        <p:spPr>
          <a:xfrm>
            <a:off x="934023" y="3661608"/>
            <a:ext cx="4986011" cy="291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11F60C2-2FD6-8D52-748A-FC0B12417A68}"/>
              </a:ext>
            </a:extLst>
          </p:cNvPr>
          <p:cNvSpPr/>
          <p:nvPr/>
        </p:nvSpPr>
        <p:spPr bwMode="auto">
          <a:xfrm flipH="1">
            <a:off x="5294339" y="2008856"/>
            <a:ext cx="610702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D2C455B-A898-D545-984C-0B05DB392BCF}"/>
              </a:ext>
            </a:extLst>
          </p:cNvPr>
          <p:cNvSpPr/>
          <p:nvPr/>
        </p:nvSpPr>
        <p:spPr bwMode="auto">
          <a:xfrm>
            <a:off x="3584155" y="1819733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1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B5DF4A-1D32-7429-B01E-DD88C5114F3B}"/>
              </a:ext>
            </a:extLst>
          </p:cNvPr>
          <p:cNvSpPr/>
          <p:nvPr/>
        </p:nvSpPr>
        <p:spPr bwMode="auto">
          <a:xfrm>
            <a:off x="1146795" y="1361660"/>
            <a:ext cx="8280036" cy="4969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Dataset Definition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Default Language = en-US</a:t>
            </a:r>
            <a:endParaRPr lang="en-US" sz="24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9A672-9C0B-A1DD-1795-ABBD235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8CB39-3FAE-A188-25F9-6FDB3FF3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85" y="2322190"/>
            <a:ext cx="2431291" cy="1343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6820DB-F1C1-6474-83D7-E944488A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410" y="4338360"/>
            <a:ext cx="6750030" cy="13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3851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DA5E-4D02-65AB-284B-78A9515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Translation Sheets for All Languages at 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D1EC-4BF6-0098-475E-A5D02A73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Create all single-language translation sheets at once</a:t>
            </a:r>
          </a:p>
          <a:p>
            <a:pPr lvl="1"/>
            <a:r>
              <a:rPr lang="en-US" dirty="0"/>
              <a:t>Disable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and click </a:t>
            </a:r>
            <a:r>
              <a:rPr lang="en-US" sz="1800" b="1" dirty="0">
                <a:solidFill>
                  <a:srgbClr val="920000"/>
                </a:solidFill>
              </a:rPr>
              <a:t>Export All Translation Sheets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single-languages translation sheets are generated at once for distribution to translators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7F5FA-3760-1E54-3951-1CCFBF78B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33" y="2033872"/>
            <a:ext cx="5006783" cy="18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483A16-AEA1-693A-59E6-1A7C3E6A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30" y="4415299"/>
            <a:ext cx="7000589" cy="2169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Master Translation 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Master translation sheet contains columns for all languages in PBI project</a:t>
            </a:r>
          </a:p>
          <a:p>
            <a:pPr lvl="1"/>
            <a:r>
              <a:rPr lang="en-US" dirty="0"/>
              <a:t>Generate a master translations sheet by clicking </a:t>
            </a:r>
            <a:r>
              <a:rPr lang="en-US" sz="1600" b="1" dirty="0">
                <a:solidFill>
                  <a:srgbClr val="920000"/>
                </a:solidFill>
              </a:rPr>
              <a:t>Export All Translations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Master translation sheet can serve as backup of all translation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088F-EEF4-E063-5C39-A0319E5D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61293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8E442-B6D0-D4B7-C49A-9B0EEF777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0"/>
          <a:stretch/>
        </p:blipFill>
        <p:spPr>
          <a:xfrm>
            <a:off x="1339592" y="3884408"/>
            <a:ext cx="5523324" cy="267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8951A3-98D0-F42F-7BEF-F82A09E97387}"/>
              </a:ext>
            </a:extLst>
          </p:cNvPr>
          <p:cNvSpPr/>
          <p:nvPr/>
        </p:nvSpPr>
        <p:spPr bwMode="auto">
          <a:xfrm>
            <a:off x="4008437" y="2506662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83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ECC-EA13-620B-B717-C4179E9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DBF1E-7324-FB79-7D98-89D78711B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is a single command to execute all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Import Translations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Select a source translations sheet and click </a:t>
            </a:r>
            <a:r>
              <a:rPr lang="en-US" sz="1800" b="1" dirty="0">
                <a:solidFill>
                  <a:srgbClr val="920000"/>
                </a:solidFill>
              </a:rPr>
              <a:t>Open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C9C15D-1D1C-1092-11D6-69BDDECEB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14" y="2127227"/>
            <a:ext cx="4962035" cy="18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2565B-D69A-1F37-5328-988D9CF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66" y="4550850"/>
            <a:ext cx="4749068" cy="2105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0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780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3879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9453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81617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581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C04F-DFCB-7F35-3AC2-0092C0EF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Video Playlist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5B3A3-822D-3D98-79D9-BD957A329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Building Multi-language Reports for Power BI in 2023</a:t>
            </a:r>
          </a:p>
          <a:p>
            <a:pPr lvl="1"/>
            <a:r>
              <a:rPr lang="en-US" dirty="0">
                <a:hlinkClick r:id="rId2"/>
              </a:rPr>
              <a:t>https://aka.ms/MultiLanguageReportVideos</a:t>
            </a:r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1AB6A-979A-521D-A117-67902DB3DCBF}"/>
              </a:ext>
            </a:extLst>
          </p:cNvPr>
          <p:cNvGrpSpPr/>
          <p:nvPr/>
        </p:nvGrpSpPr>
        <p:grpSpPr>
          <a:xfrm>
            <a:off x="659277" y="2515088"/>
            <a:ext cx="10931919" cy="2277856"/>
            <a:chOff x="1181791" y="2373574"/>
            <a:chExt cx="10931919" cy="2277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7E1498-7F6B-3920-893F-E2C48D817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791" y="2373574"/>
              <a:ext cx="6202984" cy="22473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8655C9-3F82-E4D3-5F16-0CB0ACBBB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" t="7024"/>
            <a:stretch/>
          </p:blipFill>
          <p:spPr>
            <a:xfrm>
              <a:off x="7392074" y="2940458"/>
              <a:ext cx="4721636" cy="1710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775186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Further Learning and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32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Every report loads with user context containing </a:t>
            </a:r>
            <a:r>
              <a:rPr lang="en-US" sz="2000" b="1" dirty="0">
                <a:solidFill>
                  <a:srgbClr val="920000"/>
                </a:solidFill>
              </a:rPr>
              <a:t>specific language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specific 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Default behavior is to load report with language and locale of user’s browser settings</a:t>
            </a:r>
          </a:p>
          <a:p>
            <a:pPr lvl="1"/>
            <a:r>
              <a:rPr lang="en-US" dirty="0"/>
              <a:t>Language and locale setting can be overridden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r>
              <a:rPr lang="en-US" dirty="0"/>
              <a:t>Language and locale setting can be controlled by developer with Power BI embedding</a:t>
            </a:r>
          </a:p>
          <a:p>
            <a:pPr lvl="1"/>
            <a:endParaRPr lang="en-US" dirty="0"/>
          </a:p>
          <a:p>
            <a:r>
              <a:rPr lang="en-US" dirty="0"/>
              <a:t>DAX recently added full support for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returns a string with language and locale of current user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375DEA-C8D9-9BD4-D4AF-6C9D2B8E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19447"/>
              </p:ext>
            </p:extLst>
          </p:nvPr>
        </p:nvGraphicFramePr>
        <p:xfrm>
          <a:off x="1355715" y="4208206"/>
          <a:ext cx="4015965" cy="247935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2814">
                  <a:extLst>
                    <a:ext uri="{9D8B030D-6E8A-4147-A177-3AD203B41FA5}">
                      <a16:colId xmlns:a16="http://schemas.microsoft.com/office/drawing/2014/main" val="2145276499"/>
                    </a:ext>
                  </a:extLst>
                </a:gridCol>
                <a:gridCol w="1297834">
                  <a:extLst>
                    <a:ext uri="{9D8B030D-6E8A-4147-A177-3AD203B41FA5}">
                      <a16:colId xmlns:a16="http://schemas.microsoft.com/office/drawing/2014/main" val="186490293"/>
                    </a:ext>
                  </a:extLst>
                </a:gridCol>
                <a:gridCol w="1435317">
                  <a:extLst>
                    <a:ext uri="{9D8B030D-6E8A-4147-A177-3AD203B41FA5}">
                      <a16:colId xmlns:a16="http://schemas.microsoft.com/office/drawing/2014/main" val="3781996334"/>
                    </a:ext>
                  </a:extLst>
                </a:gridCol>
              </a:tblGrid>
              <a:tr h="2944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USERCULTURE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79085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-US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909896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-GB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English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Great Britton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534968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es-ES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17246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-FR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736734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fr-CH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French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Switzerland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1758401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357279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ja-JP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Japanese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17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757697"/>
            <a:ext cx="11053773" cy="313932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  <a:br>
              <a:rPr lang="en-US" sz="3600" dirty="0">
                <a:solidFill>
                  <a:srgbClr val="000000"/>
                </a:solidFill>
              </a:rPr>
            </a:br>
            <a:br>
              <a:rPr lang="en-US" sz="3600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Thanks for Watching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92AD-7322-8BA0-AD19-46562F30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/>
              <a:t>Metadata Translations Loading </a:t>
            </a:r>
            <a:r>
              <a:rPr lang="en-US" dirty="0"/>
              <a:t>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C8BB-A82E-E0CD-4142-3378026700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870838"/>
          </a:xfrm>
        </p:spPr>
        <p:txBody>
          <a:bodyPr/>
          <a:lstStyle/>
          <a:p>
            <a:r>
              <a:rPr lang="en-US" dirty="0"/>
              <a:t>Think about a scenario involving multiple locales for same secondary language</a:t>
            </a:r>
          </a:p>
          <a:p>
            <a:pPr lvl="1"/>
            <a:r>
              <a:rPr lang="en-US" dirty="0"/>
              <a:t>Dataset supports metadata translations for default of </a:t>
            </a:r>
            <a:r>
              <a:rPr lang="en-US" sz="1800" b="1" dirty="0" err="1">
                <a:solidFill>
                  <a:srgbClr val="920000"/>
                </a:solidFill>
              </a:rPr>
              <a:t>en</a:t>
            </a:r>
            <a:r>
              <a:rPr lang="en-US" sz="1800" b="1" dirty="0">
                <a:solidFill>
                  <a:srgbClr val="920000"/>
                </a:solidFill>
              </a:rPr>
              <a:t>-US</a:t>
            </a:r>
            <a:r>
              <a:rPr lang="en-US" dirty="0"/>
              <a:t> and secondary language of </a:t>
            </a:r>
            <a:r>
              <a:rPr lang="en-US" sz="1800" b="1" dirty="0" err="1">
                <a:solidFill>
                  <a:srgbClr val="920000"/>
                </a:solidFill>
              </a:rPr>
              <a:t>fr</a:t>
            </a:r>
            <a:r>
              <a:rPr lang="en-US" sz="1800" b="1" dirty="0">
                <a:solidFill>
                  <a:srgbClr val="920000"/>
                </a:solidFill>
              </a:rPr>
              <a:t>-FR</a:t>
            </a:r>
            <a:endParaRPr lang="en-US" dirty="0"/>
          </a:p>
          <a:p>
            <a:pPr lvl="1"/>
            <a:r>
              <a:rPr lang="en-US" dirty="0"/>
              <a:t>User opens report which loads with </a:t>
            </a:r>
            <a:r>
              <a:rPr lang="en-US" sz="1800" b="1" dirty="0" err="1">
                <a:solidFill>
                  <a:srgbClr val="920000"/>
                </a:solidFill>
              </a:rPr>
              <a:t>UserCulture</a:t>
            </a:r>
            <a:r>
              <a:rPr lang="en-US" dirty="0"/>
              <a:t> of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 </a:t>
            </a:r>
          </a:p>
          <a:p>
            <a:pPr lvl="1"/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QUESTION</a:t>
            </a:r>
            <a:r>
              <a:rPr lang="en-US" dirty="0"/>
              <a:t>: Should Power BI load translations for </a:t>
            </a:r>
            <a:r>
              <a:rPr lang="en-US" sz="1800" b="1" dirty="0">
                <a:solidFill>
                  <a:srgbClr val="920000"/>
                </a:solidFill>
              </a:rPr>
              <a:t>en-US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 BI has had a problem with predictable metadata loading behavior</a:t>
            </a:r>
          </a:p>
          <a:p>
            <a:pPr lvl="1"/>
            <a:r>
              <a:rPr lang="en-US" dirty="0"/>
              <a:t>Translation loading behavior for measures has been different than for tables and columns</a:t>
            </a:r>
          </a:p>
          <a:p>
            <a:pPr lvl="1"/>
            <a:endParaRPr lang="en-US" dirty="0"/>
          </a:p>
          <a:p>
            <a:r>
              <a:rPr lang="en-US" dirty="0"/>
              <a:t>Moving forward, measure loading behavior will be modified to match tables &amp; columns</a:t>
            </a:r>
          </a:p>
          <a:p>
            <a:pPr lvl="1"/>
            <a:r>
              <a:rPr lang="en-US" dirty="0"/>
              <a:t>Power BI will load metadata translations only when there’s exact match for </a:t>
            </a:r>
            <a:r>
              <a:rPr lang="en-US" sz="1800" b="1" dirty="0">
                <a:solidFill>
                  <a:srgbClr val="920000"/>
                </a:solidFill>
              </a:rPr>
              <a:t>language </a:t>
            </a:r>
            <a:r>
              <a:rPr lang="en-US" sz="1600" b="1" dirty="0"/>
              <a:t>AND</a:t>
            </a:r>
            <a:r>
              <a:rPr lang="en-US" sz="1800" b="1" dirty="0">
                <a:solidFill>
                  <a:srgbClr val="920000"/>
                </a:solidFill>
              </a:rPr>
              <a:t> locale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You must supply metadata translations separately for </a:t>
            </a:r>
            <a:r>
              <a:rPr lang="en-US" sz="1800" b="1" dirty="0">
                <a:solidFill>
                  <a:srgbClr val="920000"/>
                </a:solidFill>
              </a:rPr>
              <a:t>fr-FR, 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 </a:t>
            </a:r>
            <a:r>
              <a:rPr lang="en-US" dirty="0"/>
              <a:t>to support all locales</a:t>
            </a:r>
          </a:p>
          <a:p>
            <a:pPr lvl="1"/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C6C619C-1B38-ABDD-7CC6-9A8EA3BF78B8}"/>
              </a:ext>
            </a:extLst>
          </p:cNvPr>
          <p:cNvSpPr/>
          <p:nvPr/>
        </p:nvSpPr>
        <p:spPr bwMode="auto">
          <a:xfrm flipH="1">
            <a:off x="3058905" y="3198949"/>
            <a:ext cx="3465476" cy="467796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Which Translations Should be Loaded?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42C784-4AF3-3A24-FEA1-8FBE34DCD97B}"/>
              </a:ext>
            </a:extLst>
          </p:cNvPr>
          <p:cNvSpPr/>
          <p:nvPr/>
        </p:nvSpPr>
        <p:spPr>
          <a:xfrm>
            <a:off x="6596704" y="2946487"/>
            <a:ext cx="1692213" cy="9514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C4DF5-B1FB-6424-163D-8843B35FBBA3}"/>
              </a:ext>
            </a:extLst>
          </p:cNvPr>
          <p:cNvSpPr/>
          <p:nvPr/>
        </p:nvSpPr>
        <p:spPr bwMode="auto">
          <a:xfrm>
            <a:off x="6689768" y="3228745"/>
            <a:ext cx="1405017" cy="5617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Translations:</a:t>
            </a:r>
          </a:p>
          <a:p>
            <a:pPr marL="171450" indent="-1714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b="1" noProof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en-US </a:t>
            </a:r>
            <a:r>
              <a:rPr lang="en-US" sz="900" noProof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(default)</a:t>
            </a:r>
            <a:endParaRPr lang="en-US" sz="1000" b="1" noProof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171450" indent="-1714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b="1" noProof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fr-FR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69E0C-B310-9811-5395-FE6F0C984104}"/>
              </a:ext>
            </a:extLst>
          </p:cNvPr>
          <p:cNvSpPr/>
          <p:nvPr/>
        </p:nvSpPr>
        <p:spPr>
          <a:xfrm>
            <a:off x="1333937" y="3144587"/>
            <a:ext cx="1625678" cy="6003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Ins="182880" rtlCol="0" anchor="t"/>
          <a:lstStyle/>
          <a:p>
            <a:pPr algn="ctr">
              <a:spcAft>
                <a:spcPts val="200"/>
              </a:spcAft>
            </a:pPr>
            <a:r>
              <a:rPr lang="en-US" sz="1200" b="1" dirty="0">
                <a:solidFill>
                  <a:schemeClr val="tx1"/>
                </a:solidFill>
              </a:rPr>
              <a:t>Browser</a:t>
            </a:r>
          </a:p>
          <a:p>
            <a:pPr algn="r">
              <a:spcBef>
                <a:spcPts val="600"/>
              </a:spcBef>
            </a:pPr>
            <a:r>
              <a:rPr lang="en-US" sz="1000" i="1" dirty="0">
                <a:solidFill>
                  <a:schemeClr val="tx1"/>
                </a:solidFill>
              </a:rPr>
              <a:t>Accept-Language</a:t>
            </a:r>
            <a:r>
              <a:rPr lang="en-US" sz="1000" b="1" i="1" dirty="0">
                <a:solidFill>
                  <a:schemeClr val="tx1"/>
                </a:solidFill>
              </a:rPr>
              <a:t>: fr-CA</a:t>
            </a:r>
            <a:endParaRPr lang="en-US" sz="900" i="1" dirty="0">
              <a:solidFill>
                <a:schemeClr val="tx1"/>
              </a:solidFill>
            </a:endParaRPr>
          </a:p>
        </p:txBody>
      </p:sp>
      <p:pic>
        <p:nvPicPr>
          <p:cNvPr id="9" name="Graphic 8" descr="User outline">
            <a:extLst>
              <a:ext uri="{FF2B5EF4-FFF2-40B4-BE49-F238E27FC236}">
                <a16:creationId xmlns:a16="http://schemas.microsoft.com/office/drawing/2014/main" id="{800AA875-FDCF-918A-3A99-C038C474D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5506" y="3168035"/>
            <a:ext cx="377318" cy="3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6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Dynamic Translations with USERCULTURE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Basic pattern for DAX expression to implement translations dynamically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Multiple locale identifiers for same language (</a:t>
            </a:r>
            <a:r>
              <a:rPr lang="en-US" sz="1600" b="1" dirty="0">
                <a:solidFill>
                  <a:srgbClr val="920000"/>
                </a:solidFill>
              </a:rPr>
              <a:t>fr-FR</a:t>
            </a:r>
            <a:r>
              <a:rPr lang="en-US" dirty="0"/>
              <a:t>, </a:t>
            </a:r>
            <a:r>
              <a:rPr lang="en-US" sz="1600" b="1" dirty="0">
                <a:solidFill>
                  <a:srgbClr val="920000"/>
                </a:solidFill>
              </a:rPr>
              <a:t>fr-BE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fr-CA</a:t>
            </a:r>
            <a:r>
              <a:rPr lang="en-US" dirty="0"/>
              <a:t>) should be split out separately</a:t>
            </a:r>
          </a:p>
          <a:p>
            <a:pPr lvl="1"/>
            <a:r>
              <a:rPr lang="en-US" dirty="0"/>
              <a:t>Pattern falls back on the default language (</a:t>
            </a:r>
            <a:r>
              <a:rPr lang="en-US" sz="1600" b="1" dirty="0" err="1">
                <a:solidFill>
                  <a:srgbClr val="920000"/>
                </a:solidFill>
              </a:rPr>
              <a:t>en</a:t>
            </a:r>
            <a:r>
              <a:rPr lang="en-US" sz="1600" b="1" dirty="0">
                <a:solidFill>
                  <a:srgbClr val="920000"/>
                </a:solidFill>
              </a:rPr>
              <a:t>-US</a:t>
            </a:r>
            <a:r>
              <a:rPr lang="en-US" dirty="0"/>
              <a:t>) when there is no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7BFC-FBBB-569D-D62F-BFFE20AA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81" y="2969883"/>
            <a:ext cx="426720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2291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79CE-9A5A-C576-585B-953753DA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34139-39FF-9A80-4D13-5059A17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19225-D56D-31C1-DA9E-FA61DFD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77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23830</TotalTime>
  <Words>2961</Words>
  <Application>Microsoft Office PowerPoint</Application>
  <PresentationFormat>Custom</PresentationFormat>
  <Paragraphs>527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Presentation for Partner Voice – April 12, 2023 Building Multi-language Reports for Power BI in 2023</vt:lpstr>
      <vt:lpstr>Agenda</vt:lpstr>
      <vt:lpstr>Building Multi-language Reports in Power BI</vt:lpstr>
      <vt:lpstr>Power BI Support for Metadata Translations</vt:lpstr>
      <vt:lpstr>PowerPoint Presentation</vt:lpstr>
      <vt:lpstr>Power BI Reports Load with Language and Locale of User</vt:lpstr>
      <vt:lpstr>Understanding Metadata Translations Loading Behavior</vt:lpstr>
      <vt:lpstr>Implementing Dynamic Translations with USERCULTURE</vt:lpstr>
      <vt:lpstr>Multi-language Report Live Demo</vt:lpstr>
      <vt:lpstr>Determining the Language and Locale of Current User</vt:lpstr>
      <vt:lpstr>Formatting Dates and Numbers with Current User Locale</vt:lpstr>
      <vt:lpstr>Understanding the Three Types of Translations</vt:lpstr>
      <vt:lpstr>Metadata Translations for Columns and Measure Names</vt:lpstr>
      <vt:lpstr>Report Label Translations</vt:lpstr>
      <vt:lpstr>Data Translations</vt:lpstr>
      <vt:lpstr>Packaging Dataset and Report in PBIX Project Files</vt:lpstr>
      <vt:lpstr>Agenda</vt:lpstr>
      <vt:lpstr>Working with Metadata Translations</vt:lpstr>
      <vt:lpstr>Translations Builder 2.x</vt:lpstr>
      <vt:lpstr>Working in the Translation Grid</vt:lpstr>
      <vt:lpstr>Launching Translations Builder</vt:lpstr>
      <vt:lpstr>Loading the Data Model from PBIX Project</vt:lpstr>
      <vt:lpstr>Understanding How Metadata Translations Are Identified</vt:lpstr>
      <vt:lpstr>Adding Languages</vt:lpstr>
      <vt:lpstr>Adding and Editing Translations by Hand</vt:lpstr>
      <vt:lpstr>Testing Metadata Translations in Power BI Service</vt:lpstr>
      <vt:lpstr>Testing with the language Parameter</vt:lpstr>
      <vt:lpstr>Helpful Tip: Add Browser Bookmarks For Testing</vt:lpstr>
      <vt:lpstr>Agenda</vt:lpstr>
      <vt:lpstr>Generating Machine Translations</vt:lpstr>
      <vt:lpstr>Configuring Support for Azure Translator Service</vt:lpstr>
      <vt:lpstr>Commands to Generate Machine Translations</vt:lpstr>
      <vt:lpstr>Agenda</vt:lpstr>
      <vt:lpstr>Implementing Report Label Translations</vt:lpstr>
      <vt:lpstr>Translations Builder uses Localized Labels Table Strategy</vt:lpstr>
      <vt:lpstr>Creating the Localized Labels Table</vt:lpstr>
      <vt:lpstr>Adding Report Labels to the Localized Labels Table</vt:lpstr>
      <vt:lpstr>Report Label Translation Editing Experience</vt:lpstr>
      <vt:lpstr>Generating the Translated Localized Labels Table</vt:lpstr>
      <vt:lpstr>Inspecting Measures in Translated Localized Labels Table</vt:lpstr>
      <vt:lpstr>Surfacing Report Labels on a Report Page</vt:lpstr>
      <vt:lpstr>Using Shapes to Surface Report Labels</vt:lpstr>
      <vt:lpstr>Localizing the Page Navigation Menu</vt:lpstr>
      <vt:lpstr>Configuring Buttons with Localized Report Labels</vt:lpstr>
      <vt:lpstr>Agenda</vt:lpstr>
      <vt:lpstr>Using Translation Sheets to Integrate Human Translations</vt:lpstr>
      <vt:lpstr>Export and Import Commands</vt:lpstr>
      <vt:lpstr>Configuring Target Folders for Outbox and Inbox</vt:lpstr>
      <vt:lpstr>Exporting a Translation Sheet for a Single Language</vt:lpstr>
      <vt:lpstr>Exporting Translation Sheets for All Languages at Once</vt:lpstr>
      <vt:lpstr>Exporting a Master Translation Sheet</vt:lpstr>
      <vt:lpstr>Importing Translations Sheets</vt:lpstr>
      <vt:lpstr>Enterprise Level Management of Translations</vt:lpstr>
      <vt:lpstr>Enterprise Level Management</vt:lpstr>
      <vt:lpstr>Agenda</vt:lpstr>
      <vt:lpstr>Guidance Document</vt:lpstr>
      <vt:lpstr>Try Out Our New Hands-on Lab Exercises</vt:lpstr>
      <vt:lpstr>Youtube Video Playlist</vt:lpstr>
      <vt:lpstr>Summary</vt:lpstr>
      <vt:lpstr>  Building Multi-language Reports for Power BI in 2023  Thanks for Watching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284</cp:revision>
  <cp:lastPrinted>2019-05-02T20:11:39Z</cp:lastPrinted>
  <dcterms:created xsi:type="dcterms:W3CDTF">2018-09-21T01:16:59Z</dcterms:created>
  <dcterms:modified xsi:type="dcterms:W3CDTF">2023-04-17T12:28:50Z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